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handoutMasterIdLst>
    <p:handoutMasterId r:id="rId16"/>
  </p:handoutMasterIdLst>
  <p:sldIdLst>
    <p:sldId id="271" r:id="rId3"/>
    <p:sldId id="270" r:id="rId4"/>
    <p:sldId id="274" r:id="rId5"/>
    <p:sldId id="282" r:id="rId6"/>
    <p:sldId id="298" r:id="rId7"/>
    <p:sldId id="299" r:id="rId8"/>
    <p:sldId id="300" r:id="rId9"/>
    <p:sldId id="301" r:id="rId10"/>
    <p:sldId id="304" r:id="rId11"/>
    <p:sldId id="302" r:id="rId12"/>
    <p:sldId id="303" r:id="rId13"/>
    <p:sldId id="260" r:id="rId14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C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78514" autoAdjust="0"/>
  </p:normalViewPr>
  <p:slideViewPr>
    <p:cSldViewPr>
      <p:cViewPr varScale="1">
        <p:scale>
          <a:sx n="91" d="100"/>
          <a:sy n="91" d="100"/>
        </p:scale>
        <p:origin x="-22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6" cy="496174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r>
              <a:rPr lang="hu-HU"/>
              <a:t>jjjjj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744" y="0"/>
            <a:ext cx="2946345" cy="496174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13F1736E-E233-4FE5-9DFC-F19B1CB3CFF9}" type="datetimeFigureOut">
              <a:rPr lang="hu-HU" smtClean="0"/>
              <a:t>2019.09.16.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28879"/>
            <a:ext cx="2946346" cy="496174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744" y="9428879"/>
            <a:ext cx="2946345" cy="496174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F3A1389B-CF59-4540-A6E2-30EF7AA693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44433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r>
              <a:rPr lang="hu-HU"/>
              <a:t>jjjjj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EF6CE7F7-8E24-47D7-8FE8-ACB9E99A2F6B}" type="datetimeFigureOut">
              <a:rPr lang="hu-HU" smtClean="0"/>
              <a:t>2019.09.16.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083117BD-BCD4-4E04-A687-507D895FCF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944989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7">
              <a:defRPr/>
            </a:pPr>
            <a:endParaRPr lang="hu-HU" dirty="0"/>
          </a:p>
        </p:txBody>
      </p:sp>
      <p:sp>
        <p:nvSpPr>
          <p:cNvPr id="5" name="Élőfej hely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u-HU"/>
              <a:t>jjjjj</a:t>
            </a:r>
          </a:p>
        </p:txBody>
      </p:sp>
    </p:spTree>
    <p:extLst>
      <p:ext uri="{BB962C8B-B14F-4D97-AF65-F5344CB8AC3E}">
        <p14:creationId xmlns:p14="http://schemas.microsoft.com/office/powerpoint/2010/main" val="1220176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7">
              <a:defRPr/>
            </a:pPr>
            <a:r>
              <a:rPr lang="hu-HU" dirty="0"/>
              <a:t>*A KSH adataiban szereplő szervezetszámra vonatkozó adat nem teljes körű, tekintettel arra, hogy ez a szám a statisztikai hivatalnak visszaküldött civil és egyéb nonprofit szervezetek által kitöltött éves adatszolgáltatás alapján lett meghatározva. </a:t>
            </a:r>
          </a:p>
          <a:p>
            <a:pPr defTabSz="914307">
              <a:defRPr/>
            </a:pPr>
            <a:r>
              <a:rPr lang="hu-HU" dirty="0"/>
              <a:t>A </a:t>
            </a:r>
            <a:r>
              <a:rPr lang="hu-HU" b="1" dirty="0"/>
              <a:t>2016. évi adatokkal összehasonlítva </a:t>
            </a:r>
            <a:r>
              <a:rPr lang="hu-HU" dirty="0"/>
              <a:t>a civil szervezetek számában csökkenés tapasztalható, amely azonban elhanyagolható mértékű (465 db). A klasszikus civil szervezetek esetén az alapítványok száma minimális mértékben csökkent (716 db), az egyesületek száma pedig növekedett (251 db). </a:t>
            </a:r>
          </a:p>
          <a:p>
            <a:r>
              <a:rPr lang="hu-HU" dirty="0"/>
              <a:t>Az ország civil szervezeteinek 22,5%-a Budapesten, 20%-a a megyeszékhelyeken, 31%-a a többi városban, 26%-a pedig községekben található. A községi civil szervezetek száma a 2016-os adatokhoz képest 6%-os növekedést mutat. Az 500 ezer forint alatti éves bevételű szervezetek aránya változatlanul 37,7%. Az alacsony bevétel továbbra is a klasszikus civil szervezetek esetében a jellemző. A bevételek aránya településtípusonként továbbra is eltér, az összbevétel 61,1%-a a fővárosi székhelyű szervezetekhez került. A bevételeket tekintve a fővárosban az egy civil szervezetre jutó 85 millió forintos átlagos bevételhez képest a községi civil szervezetek esetén ez az átlagos összeg nem éri el a 7 millió forintot.</a:t>
            </a:r>
            <a:endParaRPr lang="hu-HU" baseline="0" dirty="0"/>
          </a:p>
        </p:txBody>
      </p:sp>
      <p:sp>
        <p:nvSpPr>
          <p:cNvPr id="5" name="Élőfej hely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u-HU"/>
              <a:t>jjjjj</a:t>
            </a:r>
          </a:p>
        </p:txBody>
      </p:sp>
    </p:spTree>
    <p:extLst>
      <p:ext uri="{BB962C8B-B14F-4D97-AF65-F5344CB8AC3E}">
        <p14:creationId xmlns:p14="http://schemas.microsoft.com/office/powerpoint/2010/main" val="2760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 civil szervezetek a következő tevékenységi körökben tevékenykednek, amelyek területek lefedik a tevékenységek több mint 80%-át, ezek a szabadidő, hobbi (15,7%), a sport (15,2%), a kultúra (15,1%), az oktatás (13%), a szociális ellátás (8,8%), a településfejlesztés és a szakmai, gazdasági érdekképviselet (5,1-5,1%) és az egészségügy (4,2%). </a:t>
            </a:r>
          </a:p>
          <a:p>
            <a:r>
              <a:rPr lang="hu-HU" dirty="0"/>
              <a:t>A politika területén a szervezetek 0,5%-a tevékenykedik, a jogvédelemmel foglalkozó szervezetek 0,9%-ot tesznek ki. A civil szervezetek további tevékenységi körei a környezetvédelem, közbiztonság-védelem, vallás, kutatás, gazdaságfejlesztés, polgári védelem területe.</a:t>
            </a:r>
          </a:p>
          <a:p>
            <a:r>
              <a:rPr lang="hu-HU" dirty="0"/>
              <a:t> </a:t>
            </a:r>
          </a:p>
          <a:p>
            <a:endParaRPr lang="hu-HU" dirty="0"/>
          </a:p>
        </p:txBody>
      </p:sp>
      <p:sp>
        <p:nvSpPr>
          <p:cNvPr id="5" name="Élőfej hely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u-HU"/>
              <a:t>jjjjj</a:t>
            </a:r>
          </a:p>
        </p:txBody>
      </p:sp>
    </p:spTree>
    <p:extLst>
      <p:ext uri="{BB962C8B-B14F-4D97-AF65-F5344CB8AC3E}">
        <p14:creationId xmlns:p14="http://schemas.microsoft.com/office/powerpoint/2010/main" val="3757884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7">
              <a:defRPr/>
            </a:pPr>
            <a:r>
              <a:rPr lang="hu-HU" dirty="0"/>
              <a:t>A civil szektor éves bevételei 2010 óta növekedésnek indultak, amely nagyobbrészt a magán-, kisebb részt az állami támogatások növekedésének köszönhető.</a:t>
            </a:r>
          </a:p>
          <a:p>
            <a:r>
              <a:rPr lang="hu-HU" dirty="0">
                <a:solidFill>
                  <a:schemeClr val="tx2"/>
                </a:solidFill>
                <a:latin typeface="Palatino Linotype" pitchFamily="18" charset="0"/>
              </a:rPr>
              <a:t>A nonprofit szektorban az állami támogatásokból származó források aránya a 2016. évhez viszonyítva nőtt. 2016-ban a nonprofit teljes szektor bevételeinek 40%-a származott állami vagy önkormányzati költségvetésből, ez a bevétel  a 2017. évre 44,4 %-ra növekedett. </a:t>
            </a:r>
          </a:p>
          <a:p>
            <a:r>
              <a:rPr lang="hu-HU" dirty="0">
                <a:solidFill>
                  <a:schemeClr val="tx2"/>
                </a:solidFill>
                <a:latin typeface="Palatino Linotype" pitchFamily="18" charset="0"/>
              </a:rPr>
              <a:t>A klasszikus civil szektor éves bevételei 2010 óta növekedésnek indultak, a 2017. évi adatok alapján az állami támogatások a 2016. évi forrásokat tekintve 18%-os növekedést mutatnak, ugyanakkor a magántámogatások a 2016. évi forrásokhoz képest stagnáltak. A klasszikus civil szektorba áramló állami támogatás mértéke 2010 és 2017 között évi 144 milliárd forintról évi 284 milliárd forintra, azaz közel kétszeresére növekedett. A külföldről származó bevételeket tekintve az európai uniós programból, támogatásból származó bevételek aránya a 2016-os évhez képest 17,2 %-ról 29 %-ra növekedett 2017-ben.</a:t>
            </a:r>
          </a:p>
        </p:txBody>
      </p:sp>
      <p:sp>
        <p:nvSpPr>
          <p:cNvPr id="5" name="Élőfej hely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u-HU"/>
              <a:t>jjjjj</a:t>
            </a:r>
          </a:p>
        </p:txBody>
      </p:sp>
    </p:spTree>
    <p:extLst>
      <p:ext uri="{BB962C8B-B14F-4D97-AF65-F5344CB8AC3E}">
        <p14:creationId xmlns:p14="http://schemas.microsoft.com/office/powerpoint/2010/main" val="741227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7">
              <a:defRPr/>
            </a:pPr>
            <a:r>
              <a:rPr lang="hu-HU" dirty="0"/>
              <a:t>Az állami támogatásokból származó bevételi források megoszlása a 2017. évben.</a:t>
            </a:r>
          </a:p>
          <a:p>
            <a:endParaRPr lang="hu-HU" dirty="0"/>
          </a:p>
        </p:txBody>
      </p:sp>
      <p:sp>
        <p:nvSpPr>
          <p:cNvPr id="5" name="Élőfej hely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u-HU"/>
              <a:t>jjjjj</a:t>
            </a:r>
          </a:p>
        </p:txBody>
      </p:sp>
    </p:spTree>
    <p:extLst>
      <p:ext uri="{BB962C8B-B14F-4D97-AF65-F5344CB8AC3E}">
        <p14:creationId xmlns:p14="http://schemas.microsoft.com/office/powerpoint/2010/main" val="1928247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3">
              <a:defRPr/>
            </a:pPr>
            <a:r>
              <a:rPr lang="hu-HU" dirty="0"/>
              <a:t>A magántámogatásokból  származó bevételi források megoszlása a 2017. évben.</a:t>
            </a:r>
          </a:p>
          <a:p>
            <a:endParaRPr lang="hu-HU" dirty="0"/>
          </a:p>
        </p:txBody>
      </p:sp>
      <p:sp>
        <p:nvSpPr>
          <p:cNvPr id="5" name="Élőfej hely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u-HU"/>
              <a:t>jjjjj</a:t>
            </a:r>
          </a:p>
        </p:txBody>
      </p:sp>
    </p:spTree>
    <p:extLst>
      <p:ext uri="{BB962C8B-B14F-4D97-AF65-F5344CB8AC3E}">
        <p14:creationId xmlns:p14="http://schemas.microsoft.com/office/powerpoint/2010/main" val="3764169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/>
              <a:t>Pályázati támogatások</a:t>
            </a:r>
          </a:p>
          <a:p>
            <a:r>
              <a:rPr lang="hu-HU" dirty="0"/>
              <a:t>A KSH adatai alapján 2017-ban a nonprofit szektorban pályázat útján 15.759 szervezet részesült az erre elkülönített 186,7 milliárd forintból, amely a 2016-os 156 milliárd forintos keretösszeghez képest növekedést mutat. A klasszikus civil szervezetek (14.325 szervezet) adják a pályázatokon részt vevő és nyertes szervezetek 90%-át, a klasszikus civil szervezetek által elnyert támogatási összeg 91 milliárd forint.</a:t>
            </a:r>
          </a:p>
          <a:p>
            <a:endParaRPr lang="hu-HU" dirty="0"/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u-HU"/>
              <a:t>jjjjj</a:t>
            </a:r>
          </a:p>
        </p:txBody>
      </p:sp>
    </p:spTree>
    <p:extLst>
      <p:ext uri="{BB962C8B-B14F-4D97-AF65-F5344CB8AC3E}">
        <p14:creationId xmlns:p14="http://schemas.microsoft.com/office/powerpoint/2010/main" val="3466830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--</a:t>
            </a:r>
          </a:p>
        </p:txBody>
      </p:sp>
      <p:sp>
        <p:nvSpPr>
          <p:cNvPr id="5" name="Élőfej hely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u-HU"/>
              <a:t>jjjjj</a:t>
            </a:r>
          </a:p>
        </p:txBody>
      </p:sp>
    </p:spTree>
    <p:extLst>
      <p:ext uri="{BB962C8B-B14F-4D97-AF65-F5344CB8AC3E}">
        <p14:creationId xmlns:p14="http://schemas.microsoft.com/office/powerpoint/2010/main" val="180331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8CB9-B5CC-488D-A79B-CC664F8D21C0}" type="datetime1">
              <a:rPr lang="hu-HU" smtClean="0"/>
              <a:t>2019.09.16.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CB5C-0842-4F5A-B983-2E5E69BCB655}" type="datetime1">
              <a:rPr lang="hu-HU" smtClean="0"/>
              <a:t>2019.09.16.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9BE-90DB-4C9E-BAE9-B8D934F1E480}" type="datetime1">
              <a:rPr lang="hu-HU" smtClean="0"/>
              <a:t>2019.09.16.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DFB6-AFB4-4848-B37D-C5362898540D}" type="datetime1">
              <a:rPr lang="hu-HU" smtClean="0"/>
              <a:t>2019.09.16.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673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289E-78A8-45CC-A003-6F418C756F3A}" type="datetime1">
              <a:rPr lang="hu-HU" smtClean="0"/>
              <a:t>2019.09.16.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1390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6AB9-AFEA-4752-AF17-4247305056D1}" type="datetime1">
              <a:rPr lang="hu-HU" smtClean="0"/>
              <a:t>2019.09.16.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441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E36-8D79-4497-B631-CC7D7281F7E8}" type="datetime1">
              <a:rPr lang="hu-HU" smtClean="0"/>
              <a:t>2019.09.16.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1103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BBE7-CB5D-4A7B-867C-C34AE9B9FA15}" type="datetime1">
              <a:rPr lang="hu-HU" smtClean="0"/>
              <a:t>2019.09.16.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3292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F753-9F6A-492A-907A-5EE0FBBB400E}" type="datetime1">
              <a:rPr lang="hu-HU" smtClean="0"/>
              <a:t>2019.09.16.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8749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0D5A-78A8-4A9C-BA80-AA5DA8FC4774}" type="datetime1">
              <a:rPr lang="hu-HU" smtClean="0"/>
              <a:t>2019.09.16.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031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B05E-984A-4118-B0CC-DD81176942DE}" type="datetime1">
              <a:rPr lang="hu-HU" smtClean="0"/>
              <a:t>2019.09.16.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547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C347-A86D-45F6-B081-577B728C2985}" type="datetime1">
              <a:rPr lang="hu-HU" smtClean="0"/>
              <a:t>2019.09.16.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BD42-219C-4031-8DB1-C34E43A6CD0D}" type="datetime1">
              <a:rPr lang="hu-HU" smtClean="0"/>
              <a:t>2019.09.16.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8937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35B7-4595-4229-A984-DE0CD0CF7AB0}" type="datetime1">
              <a:rPr lang="hu-HU" smtClean="0"/>
              <a:t>2019.09.16.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9688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FEA5-F44E-44F4-BCD8-FFADFF6DC45D}" type="datetime1">
              <a:rPr lang="hu-HU" smtClean="0"/>
              <a:t>2019.09.16.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586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B6DE-CADC-4A7B-8632-14EA3B3934F8}" type="datetime1">
              <a:rPr lang="hu-HU" smtClean="0"/>
              <a:t>2019.09.16.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D186-0D81-4992-B532-858D205B61F7}" type="datetime1">
              <a:rPr lang="hu-HU" smtClean="0"/>
              <a:t>2019.09.16.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DD73-C123-4DB2-8AEC-60AB1DC0F284}" type="datetime1">
              <a:rPr lang="hu-HU" smtClean="0"/>
              <a:t>2019.09.16.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CE51-1865-4AAF-861C-82B991D608C2}" type="datetime1">
              <a:rPr lang="hu-HU" smtClean="0"/>
              <a:t>2019.09.16.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4BE7-9862-40E1-A4E0-426DBCB2716F}" type="datetime1">
              <a:rPr lang="hu-HU" smtClean="0"/>
              <a:t>2019.09.16.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D8CB-94E2-4541-B7C1-701E1D258413}" type="datetime1">
              <a:rPr lang="hu-HU" smtClean="0"/>
              <a:t>2019.09.16.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FDA39-73D1-4D37-8D09-AC1C5AFEF690}" type="datetime1">
              <a:rPr lang="hu-HU" smtClean="0"/>
              <a:t>2019.09.16.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9E30F4-08F9-4B92-9543-4224B191A182}" type="datetime1">
              <a:rPr lang="hu-HU" smtClean="0"/>
              <a:t>2019.09.16.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4C0BA-F48E-467C-A5C8-1BB2ECE9F652}" type="datetime1">
              <a:rPr lang="hu-HU" smtClean="0"/>
              <a:t>2019.09.16.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797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2780929"/>
            <a:ext cx="8276456" cy="576064"/>
          </a:xfrm>
        </p:spPr>
        <p:txBody>
          <a:bodyPr>
            <a:noAutofit/>
          </a:bodyPr>
          <a:lstStyle/>
          <a:p>
            <a:r>
              <a:rPr lang="hu-HU" sz="2600" dirty="0">
                <a:ea typeface="+mn-ea"/>
                <a:cs typeface="+mn-cs"/>
              </a:rPr>
              <a:t>MINISZTERELNÖKSÉG</a:t>
            </a:r>
          </a:p>
        </p:txBody>
      </p:sp>
      <p:pic>
        <p:nvPicPr>
          <p:cNvPr id="5" name="Picture 3" descr="G:\emmi-log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t="-3" r="-1036" b="30408"/>
          <a:stretch/>
        </p:blipFill>
        <p:spPr bwMode="auto">
          <a:xfrm>
            <a:off x="2339752" y="692696"/>
            <a:ext cx="4591050" cy="2159635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Alcím 3"/>
          <p:cNvSpPr>
            <a:spLocks noGrp="1"/>
          </p:cNvSpPr>
          <p:nvPr>
            <p:ph type="subTitle" idx="1"/>
          </p:nvPr>
        </p:nvSpPr>
        <p:spPr>
          <a:xfrm>
            <a:off x="755576" y="3356992"/>
            <a:ext cx="8064896" cy="3312368"/>
          </a:xfrm>
        </p:spPr>
        <p:txBody>
          <a:bodyPr>
            <a:normAutofit lnSpcReduction="10000"/>
          </a:bodyPr>
          <a:lstStyle/>
          <a:p>
            <a:endParaRPr lang="hu-H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A civil szervezetek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helyzete a legújabb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a statisztikai adatok tükrében</a:t>
            </a:r>
          </a:p>
          <a:p>
            <a:pPr algn="r"/>
            <a:endParaRPr lang="hu-H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1400" dirty="0"/>
              <a:t>                                                                                                        </a:t>
            </a:r>
          </a:p>
          <a:p>
            <a:r>
              <a:rPr lang="hu-HU" sz="1400" dirty="0"/>
              <a:t>				</a:t>
            </a:r>
            <a:r>
              <a:rPr lang="hu-HU" sz="1400" dirty="0">
                <a:solidFill>
                  <a:schemeClr val="accent1">
                    <a:lumMod val="75000"/>
                  </a:schemeClr>
                </a:solidFill>
              </a:rPr>
              <a:t>                     </a:t>
            </a:r>
            <a:r>
              <a:rPr lang="hu-HU" sz="1600" dirty="0">
                <a:solidFill>
                  <a:schemeClr val="accent1">
                    <a:lumMod val="75000"/>
                  </a:schemeClr>
                </a:solidFill>
              </a:rPr>
              <a:t>Dr. Kisida Tamás</a:t>
            </a:r>
          </a:p>
          <a:p>
            <a:pPr algn="r"/>
            <a:r>
              <a:rPr lang="hu-HU" sz="1600" dirty="0">
                <a:solidFill>
                  <a:schemeClr val="accent1">
                    <a:lumMod val="75000"/>
                  </a:schemeClr>
                </a:solidFill>
              </a:rPr>
              <a:t>Civil Kapcsolatok és Társadalmi Konzultáció</a:t>
            </a:r>
          </a:p>
          <a:p>
            <a:r>
              <a:rPr lang="hu-HU" sz="16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Főosztálya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703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NEA pályázati aktivitás </a:t>
            </a:r>
            <a:r>
              <a:rPr lang="hu-HU" dirty="0" smtClean="0"/>
              <a:t>megyénként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181894"/>
              </p:ext>
            </p:extLst>
          </p:nvPr>
        </p:nvGraphicFramePr>
        <p:xfrm>
          <a:off x="467545" y="1340771"/>
          <a:ext cx="8352927" cy="5400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25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12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22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67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455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NEA pályázati aktivitás megyénként </a:t>
                      </a: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2019-ban 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3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Megye neve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Beérkezett pályázatok </a:t>
                      </a: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2019-ban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Civil szervezetek száma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CKTK kimutatás (OBH adatok alapján)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NEA pályázási aktivitás %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03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Borsod-Abaúj-Zemplén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673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4174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16,1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03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Hajdú-Bihar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564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3490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16,2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803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Heves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311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2468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12,6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03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Jász-Nagykun-Szolnok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305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2284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13,4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03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Nógrád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287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1818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15,8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03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Szabolcs-Szatmár-Bereg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759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3141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24,2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59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/>
              <a:t>NEA pályázati támogatottsági arányok megyénként </a:t>
            </a:r>
            <a:r>
              <a:rPr lang="hu-HU" sz="4000" b="1" dirty="0" smtClean="0"/>
              <a:t>2019-ben</a:t>
            </a:r>
            <a:endParaRPr lang="hu-HU" sz="4000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836848"/>
              </p:ext>
            </p:extLst>
          </p:nvPr>
        </p:nvGraphicFramePr>
        <p:xfrm>
          <a:off x="395536" y="1772819"/>
          <a:ext cx="7776863" cy="4968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56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90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72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9611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46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Megye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Beadott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Érvényes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Nyertes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Támogatottsági arány (érvényes és nyertes pályázatok aránya)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7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Borsod-Abaúj-Zemplén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673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628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499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79,4%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7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Hajdú-Bihar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564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253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47,2%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57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Heves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311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143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47,6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7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Jász-Nagykun-Szolnok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305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151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52%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7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Nógrád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287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116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43,7%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71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Szabolcs-Szatmár-Bereg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759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733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326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44,4%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07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100900" cy="1279792"/>
          </a:xfrm>
        </p:spPr>
        <p:txBody>
          <a:bodyPr>
            <a:normAutofit/>
          </a:bodyPr>
          <a:lstStyle/>
          <a:p>
            <a:pPr algn="ctr"/>
            <a:r>
              <a:rPr lang="hu-HU" sz="3900" dirty="0">
                <a:latin typeface="Palatino Linotype" pitchFamily="18" charset="0"/>
              </a:rPr>
              <a:t>Köszönöm megtisztelő figyelmüket!</a:t>
            </a:r>
          </a:p>
        </p:txBody>
      </p:sp>
    </p:spTree>
    <p:extLst>
      <p:ext uri="{BB962C8B-B14F-4D97-AF65-F5344CB8AC3E}">
        <p14:creationId xmlns:p14="http://schemas.microsoft.com/office/powerpoint/2010/main" val="411702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743" y="889148"/>
            <a:ext cx="82296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hu-HU" sz="3600" dirty="0">
                <a:latin typeface="Palatino Linotype" pitchFamily="18" charset="0"/>
              </a:rPr>
              <a:t>Civil szervezetek általános adatai</a:t>
            </a:r>
            <a:br>
              <a:rPr lang="hu-HU" sz="3600" dirty="0">
                <a:latin typeface="Palatino Linotype" pitchFamily="18" charset="0"/>
              </a:rPr>
            </a:br>
            <a:r>
              <a:rPr lang="hu-HU" sz="2000" dirty="0">
                <a:latin typeface="Palatino Linotype" pitchFamily="18" charset="0"/>
                <a:ea typeface="+mn-ea"/>
                <a:cs typeface="+mn-cs"/>
              </a:rPr>
              <a:t>                   KSH adatok </a:t>
            </a:r>
            <a:r>
              <a:rPr lang="hu-HU" sz="2000" dirty="0" smtClean="0">
                <a:latin typeface="Palatino Linotype" pitchFamily="18" charset="0"/>
                <a:ea typeface="+mn-ea"/>
                <a:cs typeface="+mn-cs"/>
              </a:rPr>
              <a:t>a 2017.12.31-i állapotnak megfelelően</a:t>
            </a:r>
            <a:endParaRPr lang="hu-HU" sz="2000" dirty="0"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395536" y="1988840"/>
            <a:ext cx="8373616" cy="486916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u-HU" sz="2000" dirty="0">
                <a:solidFill>
                  <a:schemeClr val="tx2"/>
                </a:solidFill>
                <a:latin typeface="Palatino Linotype" pitchFamily="18" charset="0"/>
              </a:rPr>
              <a:t>A KSH </a:t>
            </a:r>
            <a:r>
              <a:rPr lang="hu-HU" sz="2000" dirty="0" smtClean="0">
                <a:solidFill>
                  <a:schemeClr val="tx2"/>
                </a:solidFill>
                <a:latin typeface="Palatino Linotype" pitchFamily="18" charset="0"/>
              </a:rPr>
              <a:t>nyilvántartása </a:t>
            </a:r>
            <a:r>
              <a:rPr lang="hu-HU" sz="2000" dirty="0">
                <a:solidFill>
                  <a:schemeClr val="tx2"/>
                </a:solidFill>
                <a:latin typeface="Palatino Linotype" pitchFamily="18" charset="0"/>
              </a:rPr>
              <a:t>szerinti </a:t>
            </a:r>
            <a:r>
              <a:rPr lang="hu-HU" sz="2000" dirty="0" smtClean="0">
                <a:solidFill>
                  <a:schemeClr val="tx2"/>
                </a:solidFill>
                <a:latin typeface="Palatino Linotype" pitchFamily="18" charset="0"/>
              </a:rPr>
              <a:t>civil és egyéb nonprofit szervezetek </a:t>
            </a:r>
            <a:r>
              <a:rPr lang="hu-HU" sz="2000" dirty="0">
                <a:solidFill>
                  <a:schemeClr val="tx2"/>
                </a:solidFill>
                <a:latin typeface="Palatino Linotype" pitchFamily="18" charset="0"/>
              </a:rPr>
              <a:t>száma 61.151 , </a:t>
            </a:r>
            <a:r>
              <a:rPr lang="hu-HU" sz="2000" dirty="0" smtClean="0">
                <a:solidFill>
                  <a:schemeClr val="tx2"/>
                </a:solidFill>
                <a:latin typeface="Palatino Linotype" pitchFamily="18" charset="0"/>
              </a:rPr>
              <a:t>amiből a klasszikus civil szervezetek száma 53.613 szervezet, ebből: </a:t>
            </a:r>
            <a:endParaRPr lang="hu-HU" sz="2000" dirty="0">
              <a:solidFill>
                <a:schemeClr val="tx2"/>
              </a:solidFill>
              <a:latin typeface="Palatino Linotype" pitchFamily="18" charset="0"/>
            </a:endParaRPr>
          </a:p>
          <a:p>
            <a:pPr lvl="1">
              <a:lnSpc>
                <a:spcPct val="150000"/>
              </a:lnSpc>
              <a:buClr>
                <a:schemeClr val="accent3"/>
              </a:buClr>
              <a:buSzPct val="120000"/>
              <a:buFont typeface="Wingdings" panose="05000000000000000000" pitchFamily="2" charset="2"/>
              <a:buChar char="§"/>
            </a:pPr>
            <a:r>
              <a:rPr lang="hu-HU" sz="1800" dirty="0" smtClean="0">
                <a:solidFill>
                  <a:schemeClr val="tx2"/>
                </a:solidFill>
                <a:latin typeface="Palatino Linotype" pitchFamily="18" charset="0"/>
              </a:rPr>
              <a:t>18.871 alapítvány</a:t>
            </a:r>
            <a:endParaRPr lang="hu-HU" sz="1800" dirty="0">
              <a:solidFill>
                <a:schemeClr val="tx2"/>
              </a:solidFill>
              <a:latin typeface="Palatino Linotype" pitchFamily="18" charset="0"/>
            </a:endParaRPr>
          </a:p>
          <a:p>
            <a:pPr lvl="1">
              <a:lnSpc>
                <a:spcPct val="150000"/>
              </a:lnSpc>
              <a:buClr>
                <a:schemeClr val="accent3"/>
              </a:buClr>
              <a:buSzPct val="120000"/>
              <a:buFont typeface="Wingdings" panose="05000000000000000000" pitchFamily="2" charset="2"/>
              <a:buChar char="§"/>
            </a:pPr>
            <a:r>
              <a:rPr lang="hu-HU" sz="1800" dirty="0" smtClean="0">
                <a:solidFill>
                  <a:schemeClr val="tx2"/>
                </a:solidFill>
                <a:latin typeface="Palatino Linotype" pitchFamily="18" charset="0"/>
              </a:rPr>
              <a:t>34.742 egyesület</a:t>
            </a:r>
            <a:endParaRPr lang="hu-HU" sz="1800" dirty="0">
              <a:solidFill>
                <a:schemeClr val="tx2"/>
              </a:solidFill>
              <a:latin typeface="Palatino Linotype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000" dirty="0">
                <a:solidFill>
                  <a:schemeClr val="tx2"/>
                </a:solidFill>
                <a:latin typeface="Palatino Linotype" pitchFamily="18" charset="0"/>
              </a:rPr>
              <a:t>A valóban aktív szervezetek száma ennél alacsonyabb számot mutat.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u-HU" sz="2000" dirty="0">
                <a:solidFill>
                  <a:schemeClr val="tx2"/>
                </a:solidFill>
                <a:latin typeface="Palatino Linotype" pitchFamily="18" charset="0"/>
              </a:rPr>
              <a:t>Az ország civil szervezeteinek 22,5 %-a Budapesten, 51%-a megyeszékhelyen és vidéki városokban, 26 %-a pedig községekben működik.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2000" dirty="0">
                <a:solidFill>
                  <a:schemeClr val="tx2"/>
                </a:solidFill>
                <a:latin typeface="Palatino Linotype" pitchFamily="18" charset="0"/>
              </a:rPr>
              <a:t>A városokban és községekben az egyesületek magasabb aránya jellemző.</a:t>
            </a:r>
          </a:p>
          <a:p>
            <a:pPr lvl="0">
              <a:spcBef>
                <a:spcPts val="0"/>
              </a:spcBef>
            </a:pPr>
            <a:endParaRPr lang="hu-HU" sz="1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9" name="Picture 2" descr="A Miniszterelnökség logó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49658"/>
            <a:ext cx="1152128" cy="77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8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534380" y="72709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dirty="0">
                <a:latin typeface="Palatino Linotype" pitchFamily="18" charset="0"/>
              </a:rPr>
              <a:t>Civil szervezetek általános adatai </a:t>
            </a:r>
          </a:p>
          <a:p>
            <a:r>
              <a:rPr lang="hu-HU" sz="2500" dirty="0">
                <a:latin typeface="Palatino Linotype" pitchFamily="18" charset="0"/>
              </a:rPr>
              <a:t>A civilek tevékenységi körei</a:t>
            </a:r>
            <a:endParaRPr lang="hu-HU" sz="25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2298699"/>
            <a:ext cx="6489650" cy="377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A Miniszterelnökség logó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49658"/>
            <a:ext cx="1152128" cy="77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54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ím 1"/>
          <p:cNvSpPr txBox="1">
            <a:spLocks/>
          </p:cNvSpPr>
          <p:nvPr/>
        </p:nvSpPr>
        <p:spPr>
          <a:xfrm>
            <a:off x="454490" y="6206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dirty="0">
                <a:solidFill>
                  <a:srgbClr val="04617B"/>
                </a:solidFill>
                <a:latin typeface="Palatino Linotype" pitchFamily="18" charset="0"/>
              </a:rPr>
              <a:t>Civil szervezetek általános adatai </a:t>
            </a:r>
          </a:p>
          <a:p>
            <a:r>
              <a:rPr lang="hu-HU" sz="2500" dirty="0">
                <a:solidFill>
                  <a:srgbClr val="04617B"/>
                </a:solidFill>
                <a:latin typeface="Palatino Linotype" pitchFamily="18" charset="0"/>
              </a:rPr>
              <a:t>A </a:t>
            </a:r>
            <a:r>
              <a:rPr lang="hu-HU" sz="2500" dirty="0" smtClean="0">
                <a:solidFill>
                  <a:srgbClr val="04617B"/>
                </a:solidFill>
                <a:latin typeface="Palatino Linotype" pitchFamily="18" charset="0"/>
              </a:rPr>
              <a:t>nonprofit </a:t>
            </a:r>
            <a:r>
              <a:rPr lang="hu-HU" sz="2500" dirty="0">
                <a:solidFill>
                  <a:srgbClr val="04617B"/>
                </a:solidFill>
                <a:latin typeface="Palatino Linotype" pitchFamily="18" charset="0"/>
              </a:rPr>
              <a:t>szektor éves bevételei</a:t>
            </a:r>
            <a:endParaRPr lang="hu-HU" sz="2500" dirty="0">
              <a:solidFill>
                <a:srgbClr val="04617B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422136" y="1846565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>
                <a:solidFill>
                  <a:srgbClr val="04617B"/>
                </a:solidFill>
                <a:latin typeface="Palatino Linotype" pitchFamily="18" charset="0"/>
              </a:rPr>
              <a:t>2010 óta </a:t>
            </a:r>
            <a:r>
              <a:rPr lang="hu-HU" dirty="0" smtClean="0">
                <a:solidFill>
                  <a:srgbClr val="04617B"/>
                </a:solidFill>
                <a:latin typeface="Palatino Linotype" pitchFamily="18" charset="0"/>
              </a:rPr>
              <a:t>erőteljes növekedésnek </a:t>
            </a:r>
            <a:r>
              <a:rPr lang="hu-HU" dirty="0">
                <a:solidFill>
                  <a:srgbClr val="04617B"/>
                </a:solidFill>
                <a:latin typeface="Palatino Linotype" pitchFamily="18" charset="0"/>
              </a:rPr>
              <a:t>indultak, </a:t>
            </a:r>
            <a:r>
              <a:rPr lang="hu-HU" dirty="0" smtClean="0">
                <a:solidFill>
                  <a:srgbClr val="04617B"/>
                </a:solidFill>
                <a:latin typeface="Palatino Linotype" pitchFamily="18" charset="0"/>
              </a:rPr>
              <a:t>mind a magán-, mind pedig állami </a:t>
            </a:r>
            <a:r>
              <a:rPr lang="hu-HU" dirty="0">
                <a:solidFill>
                  <a:srgbClr val="04617B"/>
                </a:solidFill>
                <a:latin typeface="Palatino Linotype" pitchFamily="18" charset="0"/>
              </a:rPr>
              <a:t>támogatások </a:t>
            </a:r>
            <a:r>
              <a:rPr lang="hu-HU" dirty="0" smtClean="0">
                <a:solidFill>
                  <a:srgbClr val="04617B"/>
                </a:solidFill>
                <a:latin typeface="Palatino Linotype" pitchFamily="18" charset="0"/>
              </a:rPr>
              <a:t>növekedtek</a:t>
            </a:r>
            <a:endParaRPr lang="hu-HU" dirty="0">
              <a:solidFill>
                <a:srgbClr val="04617B"/>
              </a:solidFill>
              <a:latin typeface="Palatino Linotype" pitchFamily="18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395536" y="5805264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rgbClr val="04617B"/>
                </a:solidFill>
                <a:latin typeface="Palatino Linotype" pitchFamily="18" charset="0"/>
              </a:rPr>
              <a:t>A </a:t>
            </a:r>
            <a:r>
              <a:rPr lang="hu-HU" dirty="0" smtClean="0">
                <a:solidFill>
                  <a:srgbClr val="04617B"/>
                </a:solidFill>
                <a:latin typeface="Palatino Linotype" pitchFamily="18" charset="0"/>
              </a:rPr>
              <a:t>nonprofit </a:t>
            </a:r>
            <a:r>
              <a:rPr lang="hu-HU" dirty="0">
                <a:solidFill>
                  <a:srgbClr val="04617B"/>
                </a:solidFill>
                <a:latin typeface="Palatino Linotype" pitchFamily="18" charset="0"/>
              </a:rPr>
              <a:t>szektorba áramló állami támogatás mértéke a 2010. évi 144 milliárd forintról a 2017. évben 284 milliárd forintra növekedett.</a:t>
            </a:r>
          </a:p>
        </p:txBody>
      </p:sp>
      <p:sp>
        <p:nvSpPr>
          <p:cNvPr id="15" name="Cím 1"/>
          <p:cNvSpPr txBox="1">
            <a:spLocks/>
          </p:cNvSpPr>
          <p:nvPr/>
        </p:nvSpPr>
        <p:spPr>
          <a:xfrm>
            <a:off x="5356279" y="2418734"/>
            <a:ext cx="3320177" cy="215895"/>
          </a:xfrm>
          <a:prstGeom prst="rect">
            <a:avLst/>
          </a:prstGeom>
        </p:spPr>
        <p:txBody>
          <a:bodyPr vert="horz" lIns="0" rIns="0" bIns="0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z="1200" dirty="0">
                <a:solidFill>
                  <a:srgbClr val="04617B"/>
                </a:solidFill>
                <a:latin typeface="Palatino Linotype" pitchFamily="18" charset="0"/>
              </a:rPr>
              <a:t>(Az adatok milliárd forintban vannak megadva)</a:t>
            </a: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937088"/>
              </p:ext>
            </p:extLst>
          </p:nvPr>
        </p:nvGraphicFramePr>
        <p:xfrm>
          <a:off x="323533" y="2708920"/>
          <a:ext cx="8360556" cy="3096344"/>
        </p:xfrm>
        <a:graphic>
          <a:graphicData uri="http://schemas.openxmlformats.org/drawingml/2006/table">
            <a:tbl>
              <a:tblPr firstRow="1" firstCol="1" bandRow="1"/>
              <a:tblGrid>
                <a:gridCol w="25235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6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6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63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111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97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1114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1114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1114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1114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1114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1114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52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2007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3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Alaptevékenység és gazdálkodás bevételei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172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187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188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188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224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235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06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Állami támogatás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131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138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151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284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48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Magántámogatás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182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196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187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166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165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84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Összes bevétel (állami +magán +alaptev.+gazdálkod.)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388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410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418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423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446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485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525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559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577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630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684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10" name="Picture 2" descr="A Miniszterelnökség logó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49658"/>
            <a:ext cx="1152128" cy="77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13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1"/>
          <p:cNvSpPr txBox="1">
            <a:spLocks/>
          </p:cNvSpPr>
          <p:nvPr/>
        </p:nvSpPr>
        <p:spPr>
          <a:xfrm>
            <a:off x="534380" y="90872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z="3900" dirty="0">
                <a:latin typeface="Palatino Linotype" pitchFamily="18" charset="0"/>
              </a:rPr>
              <a:t>Civil szervezetek általános adatai </a:t>
            </a:r>
          </a:p>
          <a:p>
            <a:r>
              <a:rPr lang="hu-HU" sz="2200" dirty="0">
                <a:latin typeface="Palatino Linotype" pitchFamily="18" charset="0"/>
              </a:rPr>
              <a:t>Az állami támogatásokból származó bevételi források</a:t>
            </a:r>
          </a:p>
          <a:p>
            <a:r>
              <a:rPr lang="hu-HU" sz="2200" dirty="0">
                <a:latin typeface="Palatino Linotype" pitchFamily="18" charset="0"/>
              </a:rPr>
              <a:t>megoszlása a 2017. évben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929679"/>
              </p:ext>
            </p:extLst>
          </p:nvPr>
        </p:nvGraphicFramePr>
        <p:xfrm>
          <a:off x="534382" y="2087210"/>
          <a:ext cx="7854041" cy="4366125"/>
        </p:xfrm>
        <a:graphic>
          <a:graphicData uri="http://schemas.openxmlformats.org/drawingml/2006/table">
            <a:tbl>
              <a:tblPr firstRow="1" firstCol="1" bandRow="1"/>
              <a:tblGrid>
                <a:gridCol w="33847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73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73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73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73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11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Állami támogatás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 bevétel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 bevételi forrásból részesülő szervezetek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113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összege, </a:t>
                      </a:r>
                      <a:b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millió Ft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megoszlása, %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száma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aránya, %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Normatív költségvetési támogatás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58 906,8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2 076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Nem normatív költségvetési támogatás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106 956,7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8 140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Központi alapoktól kapott támogatás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10 038,6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2 206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TB alapoktól kapott támogatás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4 226,8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TAO-ból</a:t>
                      </a:r>
                      <a:r>
                        <a:rPr lang="hu-H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származó támogatás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61 418,0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1 506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0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Nemzeti Együttműködési Alapból származó bevétel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4 229,2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4 624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0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Személyi jövedelemadó 1%-a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7 637,9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25 199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0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Áfa-visszatérítésből származó bevétel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552,8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0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Normatív önkormányzati támogatás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2 586,3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0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Nem normatív önkormányzati támogatás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24 542,0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11 360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0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Helyi költségvetési intézménytől kapott támogatás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2 988,9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5 358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0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Átengedett iparűzési adó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31,9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570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Összes állami támogatás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284 115,9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40,6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35 964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67,1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pic>
        <p:nvPicPr>
          <p:cNvPr id="7" name="Picture 2" descr="A Miniszterelnökség logó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49658"/>
            <a:ext cx="1152128" cy="77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2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1"/>
          <p:cNvSpPr txBox="1">
            <a:spLocks/>
          </p:cNvSpPr>
          <p:nvPr/>
        </p:nvSpPr>
        <p:spPr>
          <a:xfrm>
            <a:off x="534380" y="90872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z="3900" dirty="0">
                <a:latin typeface="Palatino Linotype" pitchFamily="18" charset="0"/>
              </a:rPr>
              <a:t>Civil szervezetek általános adatai </a:t>
            </a:r>
          </a:p>
          <a:p>
            <a:r>
              <a:rPr lang="hu-HU" sz="2200" dirty="0">
                <a:latin typeface="Palatino Linotype" pitchFamily="18" charset="0"/>
              </a:rPr>
              <a:t>A magántámogatásokból  származó bevételi források </a:t>
            </a:r>
          </a:p>
          <a:p>
            <a:r>
              <a:rPr lang="hu-HU" sz="2200" dirty="0">
                <a:latin typeface="Palatino Linotype" pitchFamily="18" charset="0"/>
              </a:rPr>
              <a:t>(2017)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024054"/>
              </p:ext>
            </p:extLst>
          </p:nvPr>
        </p:nvGraphicFramePr>
        <p:xfrm>
          <a:off x="251520" y="2107492"/>
          <a:ext cx="8640959" cy="4372340"/>
        </p:xfrm>
        <a:graphic>
          <a:graphicData uri="http://schemas.openxmlformats.org/drawingml/2006/table">
            <a:tbl>
              <a:tblPr firstRow="1" firstCol="1" bandRow="1"/>
              <a:tblGrid>
                <a:gridCol w="38105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9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37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37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37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643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Magántámogatások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 bevétel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 bevételi forrásból részesülő szervezetek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316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összege, </a:t>
                      </a:r>
                      <a:br>
                        <a:rPr lang="hu-H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hu-H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millió Ft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megoszlása, %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száma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aránya, %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Banki, pénzintézeti támogatás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4 313,9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0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Vállalati támogatás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50 092,8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10 143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18,9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Támogatás nonprofit szervezetektől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14 875,9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4 517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0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Lakossági támogatás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36 981,6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19 191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16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Külföldi támogatás (külföldi államtól, önkormányzattól, magánszemélytől, vállalattól, egyháztól, párttól  és az EU-tól kapott támogatások)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58 250,1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3 007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4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Összes magántámogatás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164 514,3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23,5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27 881</a:t>
                      </a:r>
                      <a:endParaRPr lang="hu-H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52,0</a:t>
                      </a:r>
                      <a:endParaRPr lang="hu-H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7" name="Picture 2" descr="A Miniszterelnökség logó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49658"/>
            <a:ext cx="1152128" cy="77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19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Nonprofit szervezetek pályázati támogatása, 2017</a:t>
            </a: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795964"/>
              </p:ext>
            </p:extLst>
          </p:nvPr>
        </p:nvGraphicFramePr>
        <p:xfrm>
          <a:off x="323528" y="1916831"/>
          <a:ext cx="8280919" cy="4399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45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60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60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32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321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02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effectLst/>
                        </a:rPr>
                        <a:t>Szervezeti jelleg</a:t>
                      </a:r>
                      <a:endParaRPr lang="hu-H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effectLst/>
                        </a:rPr>
                        <a:t>A pályázati támogatásban részesült szervezetek</a:t>
                      </a:r>
                      <a:endParaRPr lang="hu-H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effectLst/>
                        </a:rPr>
                        <a:t>A pályázati támogatás</a:t>
                      </a:r>
                      <a:endParaRPr lang="hu-H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99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száma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aránya,</a:t>
                      </a:r>
                      <a:br>
                        <a:rPr lang="hu-H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összege,</a:t>
                      </a:r>
                      <a:br>
                        <a:rPr lang="hu-H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millió Ft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 összes bevétel arányában, %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02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effectLst/>
                        </a:rPr>
                        <a:t>Klasszikus civil szervezet</a:t>
                      </a:r>
                      <a:endParaRPr lang="hu-H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14 325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91 043,4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81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effectLst/>
                        </a:rPr>
                        <a:t>Érdekképviselet</a:t>
                      </a:r>
                      <a:endParaRPr lang="hu-H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15 220,2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4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effectLst/>
                        </a:rPr>
                        <a:t>Nonprofit vállalkozás</a:t>
                      </a:r>
                      <a:endParaRPr lang="hu-H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930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80 435,2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70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>
                          <a:effectLst/>
                        </a:rPr>
                        <a:t>Összesen</a:t>
                      </a:r>
                      <a:endParaRPr lang="hu-H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15 759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186 698,8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6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/>
              <a:t>A Nemzeti Együttműködési Alap </a:t>
            </a:r>
            <a:r>
              <a:rPr lang="hu-HU" b="1" dirty="0" smtClean="0"/>
              <a:t>keretösszegének változása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722862"/>
              </p:ext>
            </p:extLst>
          </p:nvPr>
        </p:nvGraphicFramePr>
        <p:xfrm>
          <a:off x="0" y="1916830"/>
          <a:ext cx="9143997" cy="3096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53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57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40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92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87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2774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2774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27876"/>
                <a:gridCol w="827876"/>
              </a:tblGrid>
              <a:tr h="1135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2019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60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NEA teljes</a:t>
                      </a:r>
                      <a:r>
                        <a:rPr lang="hu-HU" sz="115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keretösszeg (milliárd Ft)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3,38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3,38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3,38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5,41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4,9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5,3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5,3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5,9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</a:t>
                      </a:r>
                      <a:r>
                        <a:rPr lang="hu-HU" sz="16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5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/>
              <a:t>A Nemzeti Együttműködési Alap pályázatai </a:t>
            </a:r>
            <a:r>
              <a:rPr lang="hu-HU" b="1" dirty="0" smtClean="0"/>
              <a:t>2012-2019.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523018"/>
              </p:ext>
            </p:extLst>
          </p:nvPr>
        </p:nvGraphicFramePr>
        <p:xfrm>
          <a:off x="0" y="1916831"/>
          <a:ext cx="9143998" cy="453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20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15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43606"/>
              </a:tblGrid>
              <a:tr h="679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2019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36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Pályázatok </a:t>
                      </a:r>
                      <a:r>
                        <a:rPr lang="hu-HU" sz="11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száma (db)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12 311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12 701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13 029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16 546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15 858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17 281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16 851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hu-HU" sz="12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549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41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Nyertes pályázatok </a:t>
                      </a: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száma (db)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3951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4702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3970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6366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5715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7421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6380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5319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41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Megítélt támogatás (Ft)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2 788 712 182</a:t>
                      </a:r>
                      <a:endParaRPr lang="hu-HU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3 146 947 925</a:t>
                      </a:r>
                      <a:endParaRPr lang="hu-HU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2 845 847 341</a:t>
                      </a:r>
                      <a:endParaRPr lang="hu-HU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4 934 190 792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4 439 413 618</a:t>
                      </a:r>
                      <a:endParaRPr lang="hu-HU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4 876 573 731 </a:t>
                      </a:r>
                      <a:endParaRPr lang="hu-HU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5 008 853 445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hu-HU" sz="12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546 816 768</a:t>
                      </a:r>
                      <a:endParaRPr lang="hu-HU" sz="12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2720</TotalTime>
  <Words>1305</Words>
  <Application>Microsoft Office PowerPoint</Application>
  <PresentationFormat>Diavetítés a képernyőre (4:3 oldalarány)</PresentationFormat>
  <Paragraphs>374</Paragraphs>
  <Slides>12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12</vt:i4>
      </vt:variant>
    </vt:vector>
  </HeadingPairs>
  <TitlesOfParts>
    <vt:vector size="14" baseType="lpstr">
      <vt:lpstr>Áramlás</vt:lpstr>
      <vt:lpstr>Office-téma</vt:lpstr>
      <vt:lpstr>MINISZTERELNÖKSÉG</vt:lpstr>
      <vt:lpstr>Civil szervezetek általános adatai                    KSH adatok a 2017.12.31-i állapotnak megfelelően</vt:lpstr>
      <vt:lpstr>PowerPoint bemutató</vt:lpstr>
      <vt:lpstr>PowerPoint bemutató</vt:lpstr>
      <vt:lpstr>PowerPoint bemutató</vt:lpstr>
      <vt:lpstr>PowerPoint bemutató</vt:lpstr>
      <vt:lpstr>Nonprofit szervezetek pályázati támogatása, 2017</vt:lpstr>
      <vt:lpstr>A Nemzeti Együttműködési Alap keretösszegének változása</vt:lpstr>
      <vt:lpstr>A Nemzeti Együttműködési Alap pályázatai 2012-2019.</vt:lpstr>
      <vt:lpstr>NEA pályázati aktivitás megyénként</vt:lpstr>
      <vt:lpstr>NEA pályázati támogatottsági arányok megyénként 2019-ben</vt:lpstr>
      <vt:lpstr>Köszönöm megtisztelő figyelmüket!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i.kisanna</dc:creator>
  <cp:lastModifiedBy>Kisida Tamás dr.</cp:lastModifiedBy>
  <cp:revision>284</cp:revision>
  <cp:lastPrinted>2019-09-02T14:24:39Z</cp:lastPrinted>
  <dcterms:created xsi:type="dcterms:W3CDTF">2015-04-16T09:42:04Z</dcterms:created>
  <dcterms:modified xsi:type="dcterms:W3CDTF">2019-09-16T14:45:29Z</dcterms:modified>
</cp:coreProperties>
</file>